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PT Sans Narrow" panose="020B0506020203020204" pitchFamily="34" charset="-52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068DEF-B30D-4907-85E0-7311BDA13038}">
  <a:tblStyle styleId="{BF068DEF-B30D-4907-85E0-7311BDA130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bad89609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bad89609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bad8960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bad8960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bad89609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bad89609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a62b2170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a62b2170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a62b21708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1a62b21708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c905fd49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c905fd49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bad89609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1bad89609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d22cf26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d22cf26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bad89609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1bad89609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006CA231-A78C-6F1F-BFA1-F170FB41B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a62b21708_1_42:notes">
            <a:extLst>
              <a:ext uri="{FF2B5EF4-FFF2-40B4-BE49-F238E27FC236}">
                <a16:creationId xmlns:a16="http://schemas.microsoft.com/office/drawing/2014/main" id="{10EF2920-98A9-1546-86BE-2F35403B11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a62b21708_1_42:notes">
            <a:extLst>
              <a:ext uri="{FF2B5EF4-FFF2-40B4-BE49-F238E27FC236}">
                <a16:creationId xmlns:a16="http://schemas.microsoft.com/office/drawing/2014/main" id="{AB67854D-D162-80A7-37B6-D3E34A156B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72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a62b217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a62b217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c905fd49c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c905fd49c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a62b21708_8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a62b21708_8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a62b2170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a62b2170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c5208871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c5208871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a62b2170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a62b21708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a62b21708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a62b21708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a62b21708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a62b21708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3650" y="1244950"/>
            <a:ext cx="7136700" cy="1547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Misinformation </a:t>
            </a:r>
            <a:r>
              <a:rPr lang="en-US" dirty="0"/>
              <a:t>Protection </a:t>
            </a:r>
            <a:r>
              <a:rPr lang="ro" dirty="0"/>
              <a:t>in Communication Networks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26512" y="2850039"/>
            <a:ext cx="4881213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/>
            <a:r>
              <a:rPr lang="ro" sz="2000" dirty="0"/>
              <a:t>Lorand Ladnai, Mihael Stoyanov,</a:t>
            </a:r>
            <a:r>
              <a:rPr lang="en-US" sz="2000" dirty="0"/>
              <a:t> </a:t>
            </a:r>
            <a:r>
              <a:rPr lang="ro" sz="2000" dirty="0"/>
              <a:t>Dimitar Kochev</a:t>
            </a:r>
            <a:r>
              <a:rPr lang="en-US" sz="2000" dirty="0"/>
              <a:t>, </a:t>
            </a:r>
            <a:r>
              <a:rPr lang="ro" sz="2000" dirty="0"/>
              <a:t>Matei Pop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311700" y="2591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What if we protect the high-degree nodes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l="3803" t="5829" r="7959"/>
          <a:stretch/>
        </p:blipFill>
        <p:spPr>
          <a:xfrm>
            <a:off x="249600" y="2290300"/>
            <a:ext cx="4185350" cy="26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 rotWithShape="1">
          <a:blip r:embed="rId4">
            <a:alphaModFix/>
          </a:blip>
          <a:srcRect l="3973" t="6059" r="8122"/>
          <a:stretch/>
        </p:blipFill>
        <p:spPr>
          <a:xfrm>
            <a:off x="4677775" y="2290300"/>
            <a:ext cx="4185350" cy="26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565075" y="1409446"/>
            <a:ext cx="35544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Infection 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peak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0.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40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Time steps: 10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5270450" y="1449823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Infection 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peak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0.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Time step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311700" y="270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Distribution among simulations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50" y="1895194"/>
            <a:ext cx="4236201" cy="2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09376"/>
            <a:ext cx="4478076" cy="298538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5;p21">
            <a:extLst>
              <a:ext uri="{FF2B5EF4-FFF2-40B4-BE49-F238E27FC236}">
                <a16:creationId xmlns:a16="http://schemas.microsoft.com/office/drawing/2014/main" id="{0CA3D0B2-902A-98CD-59F8-D8ECFFD563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1266325"/>
            <a:ext cx="45720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o" sz="1600" b="1" dirty="0">
                <a:solidFill>
                  <a:srgbClr val="000000"/>
                </a:solidFill>
              </a:rPr>
              <a:t>ORIGINAL NETWORK</a:t>
            </a:r>
            <a:endParaRPr sz="1600" b="1" dirty="0">
              <a:solidFill>
                <a:srgbClr val="000000"/>
              </a:solidFill>
            </a:endParaRPr>
          </a:p>
        </p:txBody>
      </p:sp>
      <p:sp>
        <p:nvSpPr>
          <p:cNvPr id="5" name="Google Shape;126;p21">
            <a:extLst>
              <a:ext uri="{FF2B5EF4-FFF2-40B4-BE49-F238E27FC236}">
                <a16:creationId xmlns:a16="http://schemas.microsoft.com/office/drawing/2014/main" id="{685F7F24-91A9-9527-C00B-74E3A998AF9E}"/>
              </a:ext>
            </a:extLst>
          </p:cNvPr>
          <p:cNvSpPr txBox="1"/>
          <p:nvPr/>
        </p:nvSpPr>
        <p:spPr>
          <a:xfrm>
            <a:off x="4572000" y="1266325"/>
            <a:ext cx="4572000" cy="62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o" sz="1600" b="1" dirty="0">
                <a:latin typeface="Open Sans"/>
                <a:ea typeface="Open Sans"/>
                <a:cs typeface="Open Sans"/>
                <a:sym typeface="Open Sans"/>
              </a:rPr>
              <a:t>SYNTHETIC NETWORK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311700" y="3778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Random protection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650" y="49400"/>
            <a:ext cx="4188876" cy="25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650" y="2712931"/>
            <a:ext cx="4188876" cy="243056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/>
        </p:nvSpPr>
        <p:spPr>
          <a:xfrm>
            <a:off x="311700" y="1652877"/>
            <a:ext cx="3981600" cy="1060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Lower</a:t>
            </a:r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protection</a:t>
            </a:r>
            <a:r>
              <a:rPr lang="ro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performance on both networks</a:t>
            </a:r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Similar number of time steps for the original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Slightly lower duration for synthetic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2889756" y="130362"/>
            <a:ext cx="3359889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o" dirty="0"/>
              <a:t>Conclusion</a:t>
            </a:r>
            <a:endParaRPr sz="264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88EAB6-6CFF-D40C-6CE9-F2BE3B41D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381023"/>
              </p:ext>
            </p:extLst>
          </p:nvPr>
        </p:nvGraphicFramePr>
        <p:xfrm>
          <a:off x="165526" y="1927275"/>
          <a:ext cx="2698178" cy="1083753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700826">
                  <a:extLst>
                    <a:ext uri="{9D8B030D-6E8A-4147-A177-3AD203B41FA5}">
                      <a16:colId xmlns:a16="http://schemas.microsoft.com/office/drawing/2014/main" val="1185584143"/>
                    </a:ext>
                  </a:extLst>
                </a:gridCol>
                <a:gridCol w="315372">
                  <a:extLst>
                    <a:ext uri="{9D8B030D-6E8A-4147-A177-3AD203B41FA5}">
                      <a16:colId xmlns:a16="http://schemas.microsoft.com/office/drawing/2014/main" val="2713991501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401031583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2152365389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876364521"/>
                    </a:ext>
                  </a:extLst>
                </a:gridCol>
              </a:tblGrid>
              <a:tr h="35985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peak infection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926198"/>
                  </a:ext>
                </a:extLst>
              </a:tr>
              <a:tr h="144190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699748"/>
                  </a:ext>
                </a:extLst>
              </a:tr>
              <a:tr h="18288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0.096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0.229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0.288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94601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0.342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0.545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75309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0.266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0.491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0.639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21840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09BA8C-7F5D-4338-B9C9-A9C1CD834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104764"/>
              </p:ext>
            </p:extLst>
          </p:nvPr>
        </p:nvGraphicFramePr>
        <p:xfrm>
          <a:off x="165527" y="3429412"/>
          <a:ext cx="2698178" cy="102209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700826">
                  <a:extLst>
                    <a:ext uri="{9D8B030D-6E8A-4147-A177-3AD203B41FA5}">
                      <a16:colId xmlns:a16="http://schemas.microsoft.com/office/drawing/2014/main" val="873847104"/>
                    </a:ext>
                  </a:extLst>
                </a:gridCol>
                <a:gridCol w="315372">
                  <a:extLst>
                    <a:ext uri="{9D8B030D-6E8A-4147-A177-3AD203B41FA5}">
                      <a16:colId xmlns:a16="http://schemas.microsoft.com/office/drawing/2014/main" val="4099090186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1764133601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1360996018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1787960112"/>
                    </a:ext>
                  </a:extLst>
                </a:gridCol>
              </a:tblGrid>
              <a:tr h="204418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timesteps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434448"/>
                  </a:ext>
                </a:extLst>
              </a:tr>
              <a:tr h="204418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129221"/>
                  </a:ext>
                </a:extLst>
              </a:tr>
              <a:tr h="2044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49.392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50.934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51.000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685114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32.895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36.205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38.239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950722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21.308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22.426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23.165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6734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6B8852-988B-CFAF-A857-B7FDD0CA0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604611"/>
              </p:ext>
            </p:extLst>
          </p:nvPr>
        </p:nvGraphicFramePr>
        <p:xfrm>
          <a:off x="3220612" y="1916110"/>
          <a:ext cx="2698179" cy="1083753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75336">
                  <a:extLst>
                    <a:ext uri="{9D8B030D-6E8A-4147-A177-3AD203B41FA5}">
                      <a16:colId xmlns:a16="http://schemas.microsoft.com/office/drawing/2014/main" val="1385907668"/>
                    </a:ext>
                  </a:extLst>
                </a:gridCol>
                <a:gridCol w="481026">
                  <a:extLst>
                    <a:ext uri="{9D8B030D-6E8A-4147-A177-3AD203B41FA5}">
                      <a16:colId xmlns:a16="http://schemas.microsoft.com/office/drawing/2014/main" val="418294608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400176666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765524944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837378386"/>
                    </a:ext>
                  </a:extLst>
                </a:gridCol>
              </a:tblGrid>
              <a:tr h="193782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peak infection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359163"/>
                  </a:ext>
                </a:extLst>
              </a:tr>
              <a:tr h="307161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466330"/>
                  </a:ext>
                </a:extLst>
              </a:tr>
              <a:tr h="20220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0.096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0.228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0.271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786400"/>
                  </a:ext>
                </a:extLst>
              </a:tr>
              <a:tr h="202207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0.343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0.543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35569"/>
                  </a:ext>
                </a:extLst>
              </a:tr>
              <a:tr h="178396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0.266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0.493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0.637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35145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C3AD45A-9D66-31DA-B11A-7F9423A9F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049733"/>
              </p:ext>
            </p:extLst>
          </p:nvPr>
        </p:nvGraphicFramePr>
        <p:xfrm>
          <a:off x="3220612" y="3429411"/>
          <a:ext cx="2698180" cy="102209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42424">
                  <a:extLst>
                    <a:ext uri="{9D8B030D-6E8A-4147-A177-3AD203B41FA5}">
                      <a16:colId xmlns:a16="http://schemas.microsoft.com/office/drawing/2014/main" val="790112301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1738010713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642140776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019297290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760844065"/>
                    </a:ext>
                  </a:extLst>
                </a:gridCol>
              </a:tblGrid>
              <a:tr h="204418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timesteps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580416"/>
                  </a:ext>
                </a:extLst>
              </a:tr>
              <a:tr h="204418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120869"/>
                  </a:ext>
                </a:extLst>
              </a:tr>
              <a:tr h="2044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49.223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50.881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50.997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758504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32.582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35.852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38.004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94318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21.252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22.123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22.786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3417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53829E3-278C-AAA5-D9BF-CC23985D5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676767"/>
              </p:ext>
            </p:extLst>
          </p:nvPr>
        </p:nvGraphicFramePr>
        <p:xfrm>
          <a:off x="6280294" y="1927277"/>
          <a:ext cx="2698180" cy="108375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42424">
                  <a:extLst>
                    <a:ext uri="{9D8B030D-6E8A-4147-A177-3AD203B41FA5}">
                      <a16:colId xmlns:a16="http://schemas.microsoft.com/office/drawing/2014/main" val="1725450088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356255901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907616997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446683729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676925701"/>
                    </a:ext>
                  </a:extLst>
                </a:gridCol>
              </a:tblGrid>
              <a:tr h="216750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peak infection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 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441783"/>
                  </a:ext>
                </a:extLst>
              </a:tr>
              <a:tr h="216750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703589"/>
                  </a:ext>
                </a:extLst>
              </a:tr>
              <a:tr h="2167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0.096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0.266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607484"/>
                  </a:ext>
                </a:extLst>
              </a:tr>
              <a:tr h="216750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0.130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0.342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0.542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763776"/>
                  </a:ext>
                </a:extLst>
              </a:tr>
              <a:tr h="216750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0.262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0.488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0.634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16305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A3D0156-F20E-401D-1B49-91101A476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830702"/>
              </p:ext>
            </p:extLst>
          </p:nvPr>
        </p:nvGraphicFramePr>
        <p:xfrm>
          <a:off x="6275699" y="3429411"/>
          <a:ext cx="2698180" cy="102209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42424">
                  <a:extLst>
                    <a:ext uri="{9D8B030D-6E8A-4147-A177-3AD203B41FA5}">
                      <a16:colId xmlns:a16="http://schemas.microsoft.com/office/drawing/2014/main" val="2619390316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32708802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132354787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747381705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742433824"/>
                    </a:ext>
                  </a:extLst>
                </a:gridCol>
              </a:tblGrid>
              <a:tr h="204418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timesteps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 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45424"/>
                  </a:ext>
                </a:extLst>
              </a:tr>
              <a:tr h="204418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360947"/>
                  </a:ext>
                </a:extLst>
              </a:tr>
              <a:tr h="2044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49.259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50.911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51.000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27281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32.772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35.849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38.053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491382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21.229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22.155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22.671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39781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EE10524-24FE-D86F-8EBE-D023D7ECEC1B}"/>
              </a:ext>
            </a:extLst>
          </p:cNvPr>
          <p:cNvSpPr txBox="1"/>
          <p:nvPr/>
        </p:nvSpPr>
        <p:spPr>
          <a:xfrm>
            <a:off x="3455675" y="1077644"/>
            <a:ext cx="2228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Original Network</a:t>
            </a:r>
            <a:endParaRPr lang="bg-BG" sz="20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311700" y="211111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Further discussion and possible alternative methods</a:t>
            </a:r>
            <a:endParaRPr dirty="0"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311700" y="1082027"/>
            <a:ext cx="8520600" cy="3302700"/>
          </a:xfrm>
          <a:prstGeom prst="rect">
            <a:avLst/>
          </a:prstGeom>
        </p:spPr>
        <p:txBody>
          <a:bodyPr spcFirstLastPara="1" wrap="square" lIns="91425" tIns="414000" rIns="91425" bIns="91425" anchor="t" anchorCtr="0">
            <a:normAutofit/>
          </a:bodyPr>
          <a:lstStyle/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dirty="0"/>
              <a:t>Pagerank</a:t>
            </a:r>
            <a:endParaRPr dirty="0"/>
          </a:p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dirty="0"/>
              <a:t>Betweenness centrality</a:t>
            </a:r>
            <a:endParaRPr dirty="0"/>
          </a:p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dirty="0"/>
              <a:t>SEIR model</a:t>
            </a:r>
            <a:endParaRPr lang="en-US" dirty="0"/>
          </a:p>
          <a:p>
            <a:pPr marL="11430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Possible real-life use of our results:</a:t>
            </a:r>
          </a:p>
          <a:p>
            <a:pPr>
              <a:lnSpc>
                <a:spcPct val="160000"/>
              </a:lnSpc>
            </a:pPr>
            <a:r>
              <a:rPr lang="en-US" dirty="0"/>
              <a:t>Rural remote areas without internet access</a:t>
            </a:r>
          </a:p>
          <a:p>
            <a:pPr>
              <a:lnSpc>
                <a:spcPct val="160000"/>
              </a:lnSpc>
            </a:pPr>
            <a:r>
              <a:rPr lang="en-US" dirty="0"/>
              <a:t>Military or security networks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Limitations</a:t>
            </a:r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body" idx="1"/>
          </p:nvPr>
        </p:nvSpPr>
        <p:spPr>
          <a:xfrm>
            <a:off x="311700" y="1523999"/>
            <a:ext cx="8520600" cy="3045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romanUcPeriod"/>
            </a:pPr>
            <a:r>
              <a:rPr lang="ro" dirty="0">
                <a:solidFill>
                  <a:srgbClr val="000000"/>
                </a:solidFill>
              </a:rPr>
              <a:t>The original network structure: the central node's high degree makes it critical for network connectivity. Its removal would lead to the isolation of  many nodes.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romanUcPeriod"/>
            </a:pPr>
            <a:r>
              <a:rPr lang="ro" dirty="0">
                <a:solidFill>
                  <a:srgbClr val="000000"/>
                </a:solidFill>
              </a:rPr>
              <a:t>Time for comparison with more</a:t>
            </a:r>
            <a:r>
              <a:rPr lang="en-US" dirty="0">
                <a:solidFill>
                  <a:srgbClr val="000000"/>
                </a:solidFill>
              </a:rPr>
              <a:t> naturally occurring social networks</a:t>
            </a:r>
            <a:r>
              <a:rPr lang="ro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or generated </a:t>
            </a:r>
            <a:r>
              <a:rPr lang="ro" dirty="0">
                <a:solidFill>
                  <a:srgbClr val="000000"/>
                </a:solidFill>
              </a:rPr>
              <a:t>networks. 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Extras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600" y="646775"/>
            <a:ext cx="6143793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25" y="1372975"/>
            <a:ext cx="6927350" cy="34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>
            <a:spLocks noGrp="1"/>
          </p:cNvSpPr>
          <p:nvPr>
            <p:ph type="title" idx="4294967295"/>
          </p:nvPr>
        </p:nvSpPr>
        <p:spPr>
          <a:xfrm>
            <a:off x="311700" y="2178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SI model on the synthetic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534" y="2653876"/>
            <a:ext cx="4280292" cy="260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12" y="2755673"/>
            <a:ext cx="4191852" cy="254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489875" cy="260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9799" y="58950"/>
            <a:ext cx="4280301" cy="248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2B48650F-373C-8CC7-51BF-2EF25D55F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>
            <a:extLst>
              <a:ext uri="{FF2B5EF4-FFF2-40B4-BE49-F238E27FC236}">
                <a16:creationId xmlns:a16="http://schemas.microsoft.com/office/drawing/2014/main" id="{AF08BADD-8F52-A0ED-A13C-D438FF8253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89756" y="130362"/>
            <a:ext cx="3359889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o" dirty="0"/>
              <a:t>Conclusion</a:t>
            </a:r>
            <a:endParaRPr sz="264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F3F86B-4DA4-11BC-797A-38778035A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974281"/>
              </p:ext>
            </p:extLst>
          </p:nvPr>
        </p:nvGraphicFramePr>
        <p:xfrm>
          <a:off x="165526" y="1927275"/>
          <a:ext cx="2698178" cy="1083753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700826">
                  <a:extLst>
                    <a:ext uri="{9D8B030D-6E8A-4147-A177-3AD203B41FA5}">
                      <a16:colId xmlns:a16="http://schemas.microsoft.com/office/drawing/2014/main" val="1185584143"/>
                    </a:ext>
                  </a:extLst>
                </a:gridCol>
                <a:gridCol w="315372">
                  <a:extLst>
                    <a:ext uri="{9D8B030D-6E8A-4147-A177-3AD203B41FA5}">
                      <a16:colId xmlns:a16="http://schemas.microsoft.com/office/drawing/2014/main" val="2713991501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401031583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2152365389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876364521"/>
                    </a:ext>
                  </a:extLst>
                </a:gridCol>
              </a:tblGrid>
              <a:tr h="35985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peak infection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926198"/>
                  </a:ext>
                </a:extLst>
              </a:tr>
              <a:tr h="144190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699748"/>
                  </a:ext>
                </a:extLst>
              </a:tr>
              <a:tr h="18288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0.523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94601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75309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21840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259036-3585-B0B1-9500-6C0A8CE9C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181476"/>
              </p:ext>
            </p:extLst>
          </p:nvPr>
        </p:nvGraphicFramePr>
        <p:xfrm>
          <a:off x="165527" y="3429412"/>
          <a:ext cx="2698178" cy="102209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700826">
                  <a:extLst>
                    <a:ext uri="{9D8B030D-6E8A-4147-A177-3AD203B41FA5}">
                      <a16:colId xmlns:a16="http://schemas.microsoft.com/office/drawing/2014/main" val="873847104"/>
                    </a:ext>
                  </a:extLst>
                </a:gridCol>
                <a:gridCol w="315372">
                  <a:extLst>
                    <a:ext uri="{9D8B030D-6E8A-4147-A177-3AD203B41FA5}">
                      <a16:colId xmlns:a16="http://schemas.microsoft.com/office/drawing/2014/main" val="4099090186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1764133601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1360996018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1787960112"/>
                    </a:ext>
                  </a:extLst>
                </a:gridCol>
              </a:tblGrid>
              <a:tr h="204418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timesteps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434448"/>
                  </a:ext>
                </a:extLst>
              </a:tr>
              <a:tr h="204418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129221"/>
                  </a:ext>
                </a:extLst>
              </a:tr>
              <a:tr h="2044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19.691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21.551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24.716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685114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14.516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15.524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16.786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950722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10.942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11.311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11.908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6734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B9168D-20C2-DF6E-6DE4-EBC6B4706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313605"/>
              </p:ext>
            </p:extLst>
          </p:nvPr>
        </p:nvGraphicFramePr>
        <p:xfrm>
          <a:off x="3220612" y="1916110"/>
          <a:ext cx="2698179" cy="1083753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75336">
                  <a:extLst>
                    <a:ext uri="{9D8B030D-6E8A-4147-A177-3AD203B41FA5}">
                      <a16:colId xmlns:a16="http://schemas.microsoft.com/office/drawing/2014/main" val="1385907668"/>
                    </a:ext>
                  </a:extLst>
                </a:gridCol>
                <a:gridCol w="481026">
                  <a:extLst>
                    <a:ext uri="{9D8B030D-6E8A-4147-A177-3AD203B41FA5}">
                      <a16:colId xmlns:a16="http://schemas.microsoft.com/office/drawing/2014/main" val="418294608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400176666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765524944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837378386"/>
                    </a:ext>
                  </a:extLst>
                </a:gridCol>
              </a:tblGrid>
              <a:tr h="193782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peak infection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359163"/>
                  </a:ext>
                </a:extLst>
              </a:tr>
              <a:tr h="307161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466330"/>
                  </a:ext>
                </a:extLst>
              </a:tr>
              <a:tr h="20220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786400"/>
                  </a:ext>
                </a:extLst>
              </a:tr>
              <a:tr h="202207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35569"/>
                  </a:ext>
                </a:extLst>
              </a:tr>
              <a:tr h="178396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35145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4074584-AB4A-4F22-3D74-05A8C5201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011251"/>
              </p:ext>
            </p:extLst>
          </p:nvPr>
        </p:nvGraphicFramePr>
        <p:xfrm>
          <a:off x="3220612" y="3429411"/>
          <a:ext cx="2698180" cy="102209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42424">
                  <a:extLst>
                    <a:ext uri="{9D8B030D-6E8A-4147-A177-3AD203B41FA5}">
                      <a16:colId xmlns:a16="http://schemas.microsoft.com/office/drawing/2014/main" val="790112301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1738010713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642140776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019297290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760844065"/>
                    </a:ext>
                  </a:extLst>
                </a:gridCol>
              </a:tblGrid>
              <a:tr h="204418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timesteps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580416"/>
                  </a:ext>
                </a:extLst>
              </a:tr>
              <a:tr h="204418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120869"/>
                  </a:ext>
                </a:extLst>
              </a:tr>
              <a:tr h="2044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20.339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21.834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25.188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758504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14.395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15.465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16.630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94318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10.909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11.485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3417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DC8A8D-6D9B-BAA1-1349-C83C30B70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858817"/>
              </p:ext>
            </p:extLst>
          </p:nvPr>
        </p:nvGraphicFramePr>
        <p:xfrm>
          <a:off x="6280294" y="1927277"/>
          <a:ext cx="2698180" cy="108375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42424">
                  <a:extLst>
                    <a:ext uri="{9D8B030D-6E8A-4147-A177-3AD203B41FA5}">
                      <a16:colId xmlns:a16="http://schemas.microsoft.com/office/drawing/2014/main" val="1725450088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356255901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907616997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446683729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676925701"/>
                    </a:ext>
                  </a:extLst>
                </a:gridCol>
              </a:tblGrid>
              <a:tr h="216750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peak infection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 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441783"/>
                  </a:ext>
                </a:extLst>
              </a:tr>
              <a:tr h="216750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703589"/>
                  </a:ext>
                </a:extLst>
              </a:tr>
              <a:tr h="2167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607484"/>
                  </a:ext>
                </a:extLst>
              </a:tr>
              <a:tr h="216750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763776"/>
                  </a:ext>
                </a:extLst>
              </a:tr>
              <a:tr h="216750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16305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640C4AF-ADB0-4E30-09D7-A61E64E93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987263"/>
              </p:ext>
            </p:extLst>
          </p:nvPr>
        </p:nvGraphicFramePr>
        <p:xfrm>
          <a:off x="6275699" y="3429411"/>
          <a:ext cx="2698180" cy="102209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42424">
                  <a:extLst>
                    <a:ext uri="{9D8B030D-6E8A-4147-A177-3AD203B41FA5}">
                      <a16:colId xmlns:a16="http://schemas.microsoft.com/office/drawing/2014/main" val="2619390316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32708802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132354787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747381705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742433824"/>
                    </a:ext>
                  </a:extLst>
                </a:gridCol>
              </a:tblGrid>
              <a:tr h="204418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timesteps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 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45424"/>
                  </a:ext>
                </a:extLst>
              </a:tr>
              <a:tr h="204418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360947"/>
                  </a:ext>
                </a:extLst>
              </a:tr>
              <a:tr h="2044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21.972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23.897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26.662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27281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16.978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17.260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19.319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491382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13.689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13.698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14.070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39781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1D7F8BA-FF9E-09AA-914D-0C73525CF07A}"/>
              </a:ext>
            </a:extLst>
          </p:cNvPr>
          <p:cNvSpPr txBox="1"/>
          <p:nvPr/>
        </p:nvSpPr>
        <p:spPr>
          <a:xfrm>
            <a:off x="3338142" y="1176881"/>
            <a:ext cx="2463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Synthetic Network</a:t>
            </a:r>
            <a:endParaRPr lang="bg-BG" sz="2000" b="1" dirty="0"/>
          </a:p>
        </p:txBody>
      </p:sp>
    </p:spTree>
    <p:extLst>
      <p:ext uri="{BB962C8B-B14F-4D97-AF65-F5344CB8AC3E}">
        <p14:creationId xmlns:p14="http://schemas.microsoft.com/office/powerpoint/2010/main" val="241916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Original network</a:t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311700" y="1269684"/>
            <a:ext cx="3000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ro" sz="1600" dirty="0"/>
              <a:t>sparse </a:t>
            </a:r>
            <a:endParaRPr sz="1600" dirty="0"/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ro" sz="1600" dirty="0"/>
              <a:t>undirected</a:t>
            </a:r>
            <a:endParaRPr sz="1600" dirty="0"/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ro" sz="1600" dirty="0"/>
              <a:t>unweighted </a:t>
            </a:r>
            <a:endParaRPr dirty="0"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125" y="347325"/>
            <a:ext cx="3785574" cy="378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00" y="2314421"/>
            <a:ext cx="4526124" cy="24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8DA0BF-C1D7-F483-2E8F-C3E5AED5E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472" y="1352403"/>
            <a:ext cx="4766528" cy="3574897"/>
          </a:xfrm>
          <a:prstGeom prst="rect">
            <a:avLst/>
          </a:prstGeom>
        </p:spPr>
      </p:pic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29617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Degree Distribution</a:t>
            </a:r>
            <a:endParaRPr dirty="0"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l="3453" r="6366"/>
          <a:stretch/>
        </p:blipFill>
        <p:spPr>
          <a:xfrm>
            <a:off x="78872" y="1352404"/>
            <a:ext cx="4298600" cy="35748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D3A4F7-A160-028C-3E0E-5C443EAC0959}"/>
              </a:ext>
            </a:extLst>
          </p:cNvPr>
          <p:cNvSpPr txBox="1"/>
          <p:nvPr/>
        </p:nvSpPr>
        <p:spPr>
          <a:xfrm>
            <a:off x="5202863" y="1108423"/>
            <a:ext cx="4054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does not satisfy the power law conditions</a:t>
            </a:r>
            <a:r>
              <a:rPr lang="en-US" dirty="0">
                <a:solidFill>
                  <a:srgbClr val="FF0000"/>
                </a:solidFill>
              </a:rPr>
              <a:t>!</a:t>
            </a:r>
            <a:endParaRPr lang="bg-BG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Research Question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311700" y="1395775"/>
            <a:ext cx="7357919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o" sz="2500" b="1" dirty="0">
                <a:solidFill>
                  <a:srgbClr val="000000"/>
                </a:solidFill>
              </a:rPr>
              <a:t>What is the significance of protecting high-degree nodes in misinformation spread?</a:t>
            </a:r>
            <a:endParaRPr lang="en-US" sz="2500" b="1" dirty="0">
              <a:solidFill>
                <a:srgbClr val="0000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1400" dirty="0">
              <a:solidFill>
                <a:srgbClr val="000000"/>
              </a:solidFill>
            </a:endParaRPr>
          </a:p>
          <a:p>
            <a:pPr marL="285750" indent="-285750">
              <a:spcAft>
                <a:spcPts val="1200"/>
              </a:spcAft>
            </a:pPr>
            <a:r>
              <a:rPr lang="en-US" sz="1400" dirty="0">
                <a:solidFill>
                  <a:srgbClr val="000000"/>
                </a:solidFill>
              </a:rPr>
              <a:t>What is the spread behavior in our network?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>
                <a:solidFill>
                  <a:srgbClr val="000000"/>
                </a:solidFill>
              </a:rPr>
              <a:t>How do we want to define the spread simulations?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>
                <a:solidFill>
                  <a:srgbClr val="000000"/>
                </a:solidFill>
              </a:rPr>
              <a:t>How can we evaluate the results?  </a:t>
            </a:r>
            <a:endParaRPr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2178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SI model on the original network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-32225" y="1813725"/>
            <a:ext cx="3740400" cy="16808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863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o" sz="1400" dirty="0"/>
              <a:t>Simulated with β=0.1,0.2,0.5</a:t>
            </a:r>
            <a:endParaRPr sz="1400" dirty="0"/>
          </a:p>
          <a:p>
            <a:pPr marL="457200" lvl="0" indent="-33863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o" sz="1400" dirty="0"/>
              <a:t>Starting points:</a:t>
            </a:r>
            <a:endParaRPr sz="1400" dirty="0"/>
          </a:p>
          <a:p>
            <a:pPr marL="914400" lvl="1" indent="-315139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o" dirty="0"/>
              <a:t>randomly selected node</a:t>
            </a:r>
            <a:endParaRPr dirty="0"/>
          </a:p>
          <a:p>
            <a:pPr marL="914400" lvl="1" indent="-315139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o" dirty="0"/>
              <a:t>a highly connected node (degree = 623)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977" y="1326849"/>
            <a:ext cx="5642344" cy="2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SIR model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270000" rIns="91425" bIns="198000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Infection probability - 0.5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Initial recovery - 23% (avarage among EU countries)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Recovery probability - 1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Threshold for immunization - 3% of all nodes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Two starting points - random node and a highly connected node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3870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SIR model on the original network</a:t>
            </a:r>
            <a:endParaRPr dirty="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97" y="2061587"/>
            <a:ext cx="4508205" cy="280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898" y="2004875"/>
            <a:ext cx="4508205" cy="2921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1334293" y="1353587"/>
            <a:ext cx="2302041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Infection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peak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0.5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Time steps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5681779" y="1373214"/>
            <a:ext cx="2198442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Infection rate: 0.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47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/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Time steps: 8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11700" y="2824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SIR model on </a:t>
            </a:r>
            <a:r>
              <a:rPr lang="en-US" dirty="0"/>
              <a:t>the s</a:t>
            </a:r>
            <a:r>
              <a:rPr lang="ro" dirty="0"/>
              <a:t>ynthetic network</a:t>
            </a:r>
            <a:endParaRPr dirty="0"/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r="7295"/>
          <a:stretch/>
        </p:blipFill>
        <p:spPr>
          <a:xfrm>
            <a:off x="184298" y="2114650"/>
            <a:ext cx="4270452" cy="28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4">
            <a:alphaModFix/>
          </a:blip>
          <a:srcRect r="7295"/>
          <a:stretch/>
        </p:blipFill>
        <p:spPr>
          <a:xfrm>
            <a:off x="4561848" y="2114650"/>
            <a:ext cx="4270452" cy="28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1297432" y="1401723"/>
            <a:ext cx="2497834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Infection 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peak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0.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Time steps: 17</a:t>
            </a:r>
          </a:p>
        </p:txBody>
      </p:sp>
      <p:sp>
        <p:nvSpPr>
          <p:cNvPr id="119" name="Google Shape;119;p20"/>
          <p:cNvSpPr txBox="1"/>
          <p:nvPr/>
        </p:nvSpPr>
        <p:spPr>
          <a:xfrm>
            <a:off x="5419799" y="1399562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Infection 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peak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0.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Time steps: 17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Distribution of Peak Infection percentages</a:t>
            </a:r>
            <a:endParaRPr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0" y="1266325"/>
            <a:ext cx="4572000" cy="460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o" sz="1600" b="1" dirty="0">
                <a:solidFill>
                  <a:srgbClr val="000000"/>
                </a:solidFill>
              </a:rPr>
              <a:t>ORIGINAL NETWORK</a:t>
            </a:r>
            <a:endParaRPr sz="1600" b="1" dirty="0">
              <a:solidFill>
                <a:srgbClr val="000000"/>
              </a:solidFill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4572000" y="1297120"/>
            <a:ext cx="4572000" cy="62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o" sz="1600" b="1" dirty="0">
                <a:latin typeface="Open Sans"/>
                <a:ea typeface="Open Sans"/>
                <a:cs typeface="Open Sans"/>
                <a:sym typeface="Open Sans"/>
              </a:rPr>
              <a:t>SYNTHETIC NETWORK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13" y="1929812"/>
            <a:ext cx="4308375" cy="28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900" y="1885850"/>
            <a:ext cx="4440189" cy="29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665</Words>
  <Application>Microsoft Office PowerPoint</Application>
  <PresentationFormat>On-screen Show (16:9)</PresentationFormat>
  <Paragraphs>294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PT Sans Narrow</vt:lpstr>
      <vt:lpstr>Arial</vt:lpstr>
      <vt:lpstr>Open Sans</vt:lpstr>
      <vt:lpstr>Tropic</vt:lpstr>
      <vt:lpstr>Misinformation Protection in Communication Networks</vt:lpstr>
      <vt:lpstr>Original network</vt:lpstr>
      <vt:lpstr>Degree Distribution</vt:lpstr>
      <vt:lpstr>Research Question</vt:lpstr>
      <vt:lpstr>SI model on the original network </vt:lpstr>
      <vt:lpstr>SIR model</vt:lpstr>
      <vt:lpstr>SIR model on the original network</vt:lpstr>
      <vt:lpstr>SIR model on the synthetic network</vt:lpstr>
      <vt:lpstr>Distribution of Peak Infection percentages</vt:lpstr>
      <vt:lpstr>What if we protect the high-degree nodes </vt:lpstr>
      <vt:lpstr>Distribution among simulations</vt:lpstr>
      <vt:lpstr>Random protection</vt:lpstr>
      <vt:lpstr>Conclusion</vt:lpstr>
      <vt:lpstr>Further discussion and possible alternative methods</vt:lpstr>
      <vt:lpstr>Limitations</vt:lpstr>
      <vt:lpstr>Extras</vt:lpstr>
      <vt:lpstr>SI model on the synthetic network 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Dimitar Dechev Kochev</cp:lastModifiedBy>
  <cp:revision>4</cp:revision>
  <dcterms:modified xsi:type="dcterms:W3CDTF">2024-12-10T11:39:42Z</dcterms:modified>
</cp:coreProperties>
</file>